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84" r:id="rId5"/>
    <p:sldId id="257" r:id="rId6"/>
    <p:sldId id="258" r:id="rId7"/>
    <p:sldId id="288" r:id="rId8"/>
    <p:sldId id="285" r:id="rId9"/>
    <p:sldId id="261" r:id="rId10"/>
    <p:sldId id="262" r:id="rId11"/>
    <p:sldId id="263" r:id="rId12"/>
    <p:sldId id="286" r:id="rId13"/>
    <p:sldId id="289" r:id="rId14"/>
    <p:sldId id="287" r:id="rId15"/>
    <p:sldId id="281" r:id="rId16"/>
    <p:sldId id="291" r:id="rId17"/>
    <p:sldId id="290" r:id="rId18"/>
    <p:sldId id="267" r:id="rId19"/>
    <p:sldId id="293" r:id="rId20"/>
    <p:sldId id="274" r:id="rId21"/>
    <p:sldId id="294" r:id="rId22"/>
  </p:sldIdLst>
  <p:sldSz cx="9144000" cy="6858000" type="screen4x3"/>
  <p:notesSz cx="6794500" cy="9982200"/>
  <p:defaultTextStyle>
    <a:defPPr>
      <a:defRPr lang="en-GB"/>
    </a:defPPr>
    <a:lvl1pPr algn="l" defTabSz="449263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4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50006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3225" cy="50006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pPr>
              <a:defRPr/>
            </a:pPr>
            <a:fld id="{C5EBCA59-86AB-4C35-82D6-8E728AC2C4B5}" type="datetimeFigureOut">
              <a:rPr lang="en-GB"/>
              <a:pPr>
                <a:defRPr/>
              </a:pPr>
              <a:t>05/11/2015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80550"/>
            <a:ext cx="2943225" cy="50006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80550"/>
            <a:ext cx="2943225" cy="50006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pPr>
              <a:defRPr/>
            </a:pPr>
            <a:fld id="{D9EF3979-3E47-40D3-AE4C-56B0EBF97D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391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/>
          <p:cNvSpPr>
            <a:spLocks noChangeArrowheads="1"/>
          </p:cNvSpPr>
          <p:nvPr/>
        </p:nvSpPr>
        <p:spPr bwMode="auto">
          <a:xfrm>
            <a:off x="0" y="0"/>
            <a:ext cx="6794500" cy="9982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0" y="0"/>
            <a:ext cx="6794500" cy="9982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6628" name="AutoShape 3"/>
          <p:cNvSpPr>
            <a:spLocks noChangeArrowheads="1"/>
          </p:cNvSpPr>
          <p:nvPr/>
        </p:nvSpPr>
        <p:spPr bwMode="auto">
          <a:xfrm>
            <a:off x="0" y="0"/>
            <a:ext cx="6794500" cy="9982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0" y="0"/>
            <a:ext cx="6794500" cy="9982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6630" name="AutoShape 5"/>
          <p:cNvSpPr>
            <a:spLocks noChangeArrowheads="1"/>
          </p:cNvSpPr>
          <p:nvPr/>
        </p:nvSpPr>
        <p:spPr bwMode="auto">
          <a:xfrm>
            <a:off x="0" y="0"/>
            <a:ext cx="6794500" cy="9982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0" y="0"/>
            <a:ext cx="6794500" cy="9982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52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0" tIns="46795" rIns="89990" bIns="46795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None/>
              <a:tabLst>
                <a:tab pos="0" algn="l"/>
                <a:tab pos="447625" algn="l"/>
                <a:tab pos="896838" algn="l"/>
                <a:tab pos="1346049" algn="l"/>
                <a:tab pos="1795262" algn="l"/>
                <a:tab pos="2244473" algn="l"/>
                <a:tab pos="2693687" algn="l"/>
                <a:tab pos="3142899" algn="l"/>
                <a:tab pos="3592111" algn="l"/>
                <a:tab pos="4041323" algn="l"/>
                <a:tab pos="4490535" algn="l"/>
                <a:tab pos="4939747" algn="l"/>
                <a:tab pos="5388960" algn="l"/>
                <a:tab pos="5838172" algn="l"/>
                <a:tab pos="6287385" algn="l"/>
                <a:tab pos="6736596" algn="l"/>
                <a:tab pos="7185809" algn="l"/>
                <a:tab pos="7635020" algn="l"/>
                <a:tab pos="8084233" algn="l"/>
                <a:tab pos="8533445" algn="l"/>
                <a:tab pos="8982658" algn="l"/>
              </a:tabLst>
              <a:defRPr sz="12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352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0" tIns="46795" rIns="89990" bIns="46795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None/>
              <a:tabLst>
                <a:tab pos="0" algn="l"/>
                <a:tab pos="447625" algn="l"/>
                <a:tab pos="896838" algn="l"/>
                <a:tab pos="1346049" algn="l"/>
                <a:tab pos="1795262" algn="l"/>
                <a:tab pos="2244473" algn="l"/>
                <a:tab pos="2693687" algn="l"/>
                <a:tab pos="3142899" algn="l"/>
                <a:tab pos="3592111" algn="l"/>
                <a:tab pos="4041323" algn="l"/>
                <a:tab pos="4490535" algn="l"/>
                <a:tab pos="4939747" algn="l"/>
                <a:tab pos="5388960" algn="l"/>
                <a:tab pos="5838172" algn="l"/>
                <a:tab pos="6287385" algn="l"/>
                <a:tab pos="6736596" algn="l"/>
                <a:tab pos="7185809" algn="l"/>
                <a:tab pos="7635020" algn="l"/>
                <a:tab pos="8084233" algn="l"/>
                <a:tab pos="8533445" algn="l"/>
                <a:tab pos="8982658" algn="l"/>
              </a:tabLst>
              <a:defRPr sz="12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6634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75" y="749300"/>
            <a:ext cx="4975225" cy="37322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41863"/>
            <a:ext cx="4972050" cy="448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0" tIns="46795" rIns="89990" bIns="4679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0" y="9483725"/>
            <a:ext cx="293528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0" tIns="46795" rIns="89990" bIns="46795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None/>
              <a:tabLst>
                <a:tab pos="0" algn="l"/>
                <a:tab pos="447625" algn="l"/>
                <a:tab pos="896838" algn="l"/>
                <a:tab pos="1346049" algn="l"/>
                <a:tab pos="1795262" algn="l"/>
                <a:tab pos="2244473" algn="l"/>
                <a:tab pos="2693687" algn="l"/>
                <a:tab pos="3142899" algn="l"/>
                <a:tab pos="3592111" algn="l"/>
                <a:tab pos="4041323" algn="l"/>
                <a:tab pos="4490535" algn="l"/>
                <a:tab pos="4939747" algn="l"/>
                <a:tab pos="5388960" algn="l"/>
                <a:tab pos="5838172" algn="l"/>
                <a:tab pos="6287385" algn="l"/>
                <a:tab pos="6736596" algn="l"/>
                <a:tab pos="7185809" algn="l"/>
                <a:tab pos="7635020" algn="l"/>
                <a:tab pos="8084233" algn="l"/>
                <a:tab pos="8533445" algn="l"/>
                <a:tab pos="8982658" algn="l"/>
              </a:tabLst>
              <a:defRPr sz="12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83725"/>
            <a:ext cx="293528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0" tIns="46795" rIns="89990" bIns="4679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None/>
              <a:tabLst>
                <a:tab pos="0" algn="l"/>
                <a:tab pos="447625" algn="l"/>
                <a:tab pos="896838" algn="l"/>
                <a:tab pos="1346049" algn="l"/>
                <a:tab pos="1795262" algn="l"/>
                <a:tab pos="2244473" algn="l"/>
                <a:tab pos="2693687" algn="l"/>
                <a:tab pos="3142899" algn="l"/>
                <a:tab pos="3592111" algn="l"/>
                <a:tab pos="4041323" algn="l"/>
                <a:tab pos="4490535" algn="l"/>
                <a:tab pos="4939747" algn="l"/>
                <a:tab pos="5388960" algn="l"/>
                <a:tab pos="5838172" algn="l"/>
                <a:tab pos="6287385" algn="l"/>
                <a:tab pos="6736596" algn="l"/>
                <a:tab pos="7185809" algn="l"/>
                <a:tab pos="7635020" algn="l"/>
                <a:tab pos="8084233" algn="l"/>
                <a:tab pos="8533445" algn="l"/>
                <a:tab pos="8982658" algn="l"/>
              </a:tabLst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836059-B493-4DD0-AD4E-38C42AE41B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101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E54017-61AF-49BF-9414-CA411C4FECC8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132418" y="759063"/>
            <a:ext cx="4529667" cy="374332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3" tIns="45716" rIns="91433" bIns="45716" anchor="ctr"/>
          <a:lstStyle/>
          <a:p>
            <a:endParaRPr lang="en-GB" dirty="0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35" y="4741547"/>
            <a:ext cx="4968479" cy="4476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952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83A80D0C-A1D7-4E48-BD67-C0243F74F4DE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10</a:t>
            </a:fld>
            <a:endParaRPr lang="en-GB" dirty="0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4602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83A80D0C-A1D7-4E48-BD67-C0243F74F4DE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11</a:t>
            </a:fld>
            <a:endParaRPr lang="en-GB" dirty="0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9922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21F882E4-305A-4616-AA78-A7F38832267C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12</a:t>
            </a:fld>
            <a:endParaRPr lang="en-GB" dirty="0" smtClean="0"/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27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21F882E4-305A-4616-AA78-A7F38832267C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13</a:t>
            </a:fld>
            <a:endParaRPr lang="en-GB" dirty="0" smtClean="0"/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1615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21F882E4-305A-4616-AA78-A7F38832267C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14</a:t>
            </a:fld>
            <a:endParaRPr lang="en-GB" dirty="0" smtClean="0"/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5449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EA75D33D-6B87-4398-ABC7-930386F69ABF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15</a:t>
            </a:fld>
            <a:endParaRPr lang="en-GB" dirty="0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162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21F882E4-305A-4616-AA78-A7F38832267C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16</a:t>
            </a:fld>
            <a:endParaRPr lang="en-GB" dirty="0" smtClean="0"/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727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87F595A0-28D9-4A46-80C5-93A83C59C7DF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17</a:t>
            </a:fld>
            <a:endParaRPr lang="en-GB" dirty="0" smtClean="0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3810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87F595A0-28D9-4A46-80C5-93A83C59C7DF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18</a:t>
            </a:fld>
            <a:endParaRPr lang="en-GB" dirty="0" smtClean="0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3127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DD744462-76AB-4356-8B11-68E38880B835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2</a:t>
            </a:fld>
            <a:endParaRPr lang="en-GB" dirty="0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657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3613F323-68C8-41FE-8F8E-64D69E446551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3</a:t>
            </a:fld>
            <a:endParaRPr lang="en-GB" dirty="0" smtClean="0"/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8214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3613F323-68C8-41FE-8F8E-64D69E446551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4</a:t>
            </a:fld>
            <a:endParaRPr lang="en-GB" dirty="0" smtClean="0"/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269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3613F323-68C8-41FE-8F8E-64D69E446551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5</a:t>
            </a:fld>
            <a:endParaRPr lang="en-GB" dirty="0" smtClean="0"/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458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4AE7F622-A39C-4747-98EB-3221C3AEE633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6</a:t>
            </a:fld>
            <a:endParaRPr lang="en-GB" dirty="0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1391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C7B7D249-D3C0-4C81-8D51-00DABC0B3169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7</a:t>
            </a:fld>
            <a:endParaRPr lang="en-GB" dirty="0" smtClean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368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83A80D0C-A1D7-4E48-BD67-C0243F74F4DE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8</a:t>
            </a:fld>
            <a:endParaRPr lang="en-GB" dirty="0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0792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fld id="{83A80D0C-A1D7-4E48-BD67-C0243F74F4DE}" type="slidenum">
              <a:rPr lang="en-GB" smtClean="0"/>
              <a:pPr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</a:tabLst>
              </a:pPr>
              <a:t>9</a:t>
            </a:fld>
            <a:endParaRPr lang="en-GB" dirty="0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33475" y="758825"/>
            <a:ext cx="4530725" cy="37433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endParaRPr lang="en-US" dirty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41863"/>
            <a:ext cx="4973637" cy="4483100"/>
          </a:xfrm>
          <a:noFill/>
        </p:spPr>
        <p:txBody>
          <a:bodyPr wrap="none" anchor="ctr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0002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4987925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dirty="0" smtClean="0"/>
              <a:t>Presented by</a:t>
            </a:r>
          </a:p>
        </p:txBody>
      </p:sp>
      <p:pic>
        <p:nvPicPr>
          <p:cNvPr id="3" name="Picture 3" descr="image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714500"/>
            <a:ext cx="2000250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00125" y="4214813"/>
            <a:ext cx="70723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3600" dirty="0" smtClean="0"/>
              <a:t>The Subject of the presentation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00125" y="5497513"/>
            <a:ext cx="70723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3600" dirty="0" smtClean="0"/>
              <a:t>Presenters Name</a:t>
            </a:r>
          </a:p>
        </p:txBody>
      </p:sp>
    </p:spTree>
    <p:extLst>
      <p:ext uri="{BB962C8B-B14F-4D97-AF65-F5344CB8AC3E}">
        <p14:creationId xmlns:p14="http://schemas.microsoft.com/office/powerpoint/2010/main" val="19753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700"/>
            <a:ext cx="9144000" cy="1152525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" name="Arc 4"/>
          <p:cNvSpPr/>
          <p:nvPr/>
        </p:nvSpPr>
        <p:spPr>
          <a:xfrm flipV="1">
            <a:off x="-1" y="-216028"/>
            <a:ext cx="9144001" cy="1052740"/>
          </a:xfrm>
          <a:prstGeom prst="arc">
            <a:avLst>
              <a:gd name="adj1" fmla="val 16399022"/>
              <a:gd name="adj2" fmla="val 21569014"/>
            </a:avLst>
          </a:prstGeom>
          <a:ln w="50800">
            <a:gradFill>
              <a:gsLst>
                <a:gs pos="67000">
                  <a:srgbClr val="D6CED0">
                    <a:alpha val="37000"/>
                  </a:srgbClr>
                </a:gs>
                <a:gs pos="7000">
                  <a:srgbClr val="A50021"/>
                </a:gs>
                <a:gs pos="90000">
                  <a:srgbClr val="A5002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" name="Arc 5"/>
          <p:cNvSpPr/>
          <p:nvPr/>
        </p:nvSpPr>
        <p:spPr>
          <a:xfrm rot="11582903" flipV="1">
            <a:off x="7884368" y="116632"/>
            <a:ext cx="1008112" cy="1800200"/>
          </a:xfrm>
          <a:prstGeom prst="arc">
            <a:avLst>
              <a:gd name="adj1" fmla="val 16383613"/>
              <a:gd name="adj2" fmla="val 21599673"/>
            </a:avLst>
          </a:prstGeom>
          <a:ln w="88900">
            <a:gradFill flip="none" rotWithShape="1">
              <a:gsLst>
                <a:gs pos="98333">
                  <a:srgbClr val="A50021"/>
                </a:gs>
                <a:gs pos="55000">
                  <a:srgbClr val="D6CED0">
                    <a:alpha val="37000"/>
                  </a:srgbClr>
                </a:gs>
                <a:gs pos="0">
                  <a:srgbClr val="A50021"/>
                </a:gs>
                <a:gs pos="28000">
                  <a:srgbClr val="A50021"/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7" name="Arc 6"/>
          <p:cNvSpPr/>
          <p:nvPr/>
        </p:nvSpPr>
        <p:spPr>
          <a:xfrm>
            <a:off x="3419872" y="764704"/>
            <a:ext cx="6516216" cy="801033"/>
          </a:xfrm>
          <a:prstGeom prst="arc">
            <a:avLst>
              <a:gd name="adj1" fmla="val 10903534"/>
              <a:gd name="adj2" fmla="val 16060255"/>
            </a:avLst>
          </a:prstGeom>
          <a:ln w="63500">
            <a:gradFill flip="none" rotWithShape="1">
              <a:gsLst>
                <a:gs pos="100000">
                  <a:srgbClr val="A50021"/>
                </a:gs>
                <a:gs pos="11000">
                  <a:srgbClr val="A50021"/>
                </a:gs>
                <a:gs pos="37000">
                  <a:srgbClr val="D6CED0">
                    <a:alpha val="50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5241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34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image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714500"/>
            <a:ext cx="2000250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4429125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4000" dirty="0" smtClean="0"/>
              <a:t>Thank  You</a:t>
            </a:r>
          </a:p>
        </p:txBody>
      </p:sp>
    </p:spTree>
    <p:extLst>
      <p:ext uri="{BB962C8B-B14F-4D97-AF65-F5344CB8AC3E}">
        <p14:creationId xmlns:p14="http://schemas.microsoft.com/office/powerpoint/2010/main" val="329644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51763" cy="1122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2816"/>
            <a:ext cx="8892480" cy="4094163"/>
          </a:xfrm>
        </p:spPr>
        <p:txBody>
          <a:bodyPr/>
          <a:lstStyle>
            <a:lvl1pPr marL="715963" indent="-342900"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74963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1884363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A9C45-8ECF-40C3-BDDE-839EA33D8D4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7938"/>
            <a:ext cx="9144000" cy="1143001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pic>
        <p:nvPicPr>
          <p:cNvPr id="1028" name="Picture 3" descr="image00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71278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444500" indent="-444500"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marL="444500" indent="-4445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marL="444500" indent="-4445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marL="444500" indent="-4445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marL="444500" indent="-4445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mage00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216024"/>
            <a:ext cx="2000250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"/>
          <p:cNvSpPr/>
          <p:nvPr/>
        </p:nvSpPr>
        <p:spPr>
          <a:xfrm>
            <a:off x="0" y="3645024"/>
            <a:ext cx="9144000" cy="7650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0" tIns="45000" rIns="90000" bIns="45000" compatLnSpc="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Social Media and The Law: Reloaded</a:t>
            </a:r>
            <a:endParaRPr lang="en-GB" dirty="0">
              <a:solidFill>
                <a:srgbClr val="A50021"/>
              </a:solidFill>
              <a:effectLst>
                <a:outerShdw blurRad="50800" dist="38100" dir="14580000" algn="l" rotWithShape="0">
                  <a:srgbClr val="FFCCFF">
                    <a:alpha val="40000"/>
                  </a:srgbClr>
                </a:outerShdw>
              </a:effectLst>
              <a:latin typeface="Arial" charset="0"/>
              <a:ea typeface="MS Gothic" charset="-128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16238" y="4437112"/>
            <a:ext cx="3455987" cy="1725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Paul Scholey</a:t>
            </a: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Senior Partner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 smtClean="0">
                <a:solidFill>
                  <a:schemeClr val="tx1"/>
                </a:solidFill>
                <a:latin typeface="+mn-lt"/>
              </a:rPr>
              <a:t>Head of Employment Rights</a:t>
            </a: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800" dirty="0">
                <a:solidFill>
                  <a:schemeClr val="tx1"/>
                </a:solidFill>
                <a:latin typeface="+mn-lt"/>
              </a:rPr>
              <a:t>Morrish Solicitors LLP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000" dirty="0">
              <a:solidFill>
                <a:schemeClr val="tx1"/>
              </a:solidFill>
              <a:latin typeface="+mn-lt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November 2015</a:t>
            </a:r>
            <a:endParaRPr lang="en-GB" sz="12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Revenge Porn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smtClean="0">
                <a:latin typeface="Arial" charset="0"/>
              </a:rPr>
              <a:t>Anecdotal evidence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Secondary School Teacher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Victim of revenge attack - photos posted to FB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School approached by parents – threat of dismissal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Some other substantial reason?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b="1" u="sng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00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Texts &amp; Consistency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smtClean="0">
                <a:latin typeface="Arial" charset="0"/>
              </a:rPr>
              <a:t>MBNA v Jones (30.10.15)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Work function at Chester Races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A punch followed by threatening texts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Dismissal vs FWW?</a:t>
            </a: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b="1" u="sng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1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Facebook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140336"/>
            <a:ext cx="8229600" cy="4525963"/>
          </a:xfrm>
        </p:spPr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smtClean="0">
                <a:latin typeface="Arial" charset="0"/>
              </a:rPr>
              <a:t>British Waterways v Smith (Aug 15)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Remarks made about BWB on FB lead to internal mediation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Manager digs out posts 2+ y/o including remarks about drinking on standby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Permissible to rely on old (</a:t>
            </a:r>
            <a:r>
              <a:rPr lang="en-GB" sz="2400" i="1" dirty="0" smtClean="0">
                <a:latin typeface="Arial" charset="0"/>
              </a:rPr>
              <a:t>known</a:t>
            </a:r>
            <a:r>
              <a:rPr lang="en-GB" sz="2400" dirty="0" smtClean="0">
                <a:latin typeface="Arial" charset="0"/>
              </a:rPr>
              <a:t>) posts to dismiss?</a:t>
            </a:r>
            <a:endParaRPr lang="en-GB" sz="2400" i="1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Facebook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140336"/>
            <a:ext cx="8229600" cy="4525963"/>
          </a:xfrm>
        </p:spPr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err="1" smtClean="0">
                <a:latin typeface="Arial" charset="0"/>
              </a:rPr>
              <a:t>Trasler</a:t>
            </a:r>
            <a:r>
              <a:rPr lang="en-GB" sz="2400" b="1" u="sng" dirty="0" smtClean="0">
                <a:latin typeface="Arial" charset="0"/>
              </a:rPr>
              <a:t> v B&amp;Q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Facebook criticisms of the employer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i="1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Threatening?  Gross misconduct?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Contribution?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Contrast with:</a:t>
            </a: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568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Facebook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140336"/>
            <a:ext cx="8229600" cy="4525963"/>
          </a:xfrm>
        </p:spPr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smtClean="0">
                <a:latin typeface="Arial" charset="0"/>
              </a:rPr>
              <a:t>Weeks v Everything Everywhere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Facebook again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Work, the Circles of Hell, and reputational damage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Threats towards fellow colleague who tipped off the employer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47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Reputational Risk: factors</a:t>
            </a:r>
            <a:endParaRPr lang="en-GB" sz="4000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800" i="1" dirty="0" smtClean="0">
              <a:latin typeface="Arial" charset="0"/>
            </a:endParaRP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Consider: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How serious was the disclosure?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How many people saw it?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Who saw it?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Were there complaints?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Was the employer’s identity clear?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Was confidential information disclosed?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Facebook – devil in the detail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323528" y="1140336"/>
            <a:ext cx="8229600" cy="4525963"/>
          </a:xfrm>
        </p:spPr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smtClean="0">
                <a:latin typeface="Arial" charset="0"/>
              </a:rPr>
              <a:t>Blue v FSA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Joining in on others’ FB exchange regarding hitting a colleague: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“Aye right, </a:t>
            </a:r>
            <a:r>
              <a:rPr lang="en-GB" dirty="0" err="1" smtClean="0">
                <a:latin typeface="Arial" charset="0"/>
              </a:rPr>
              <a:t>i</a:t>
            </a:r>
            <a:r>
              <a:rPr lang="en-GB" dirty="0" smtClean="0">
                <a:latin typeface="Arial" charset="0"/>
              </a:rPr>
              <a:t> wish.”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Whether outside the band of reasonable responses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6688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r>
              <a:rPr lang="en-GB" sz="4000" dirty="0" smtClean="0"/>
              <a:t>	</a:t>
            </a:r>
            <a:r>
              <a:rPr lang="en-GB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Summarising the approach?</a:t>
            </a:r>
            <a:endParaRPr lang="en-GB" sz="4000" dirty="0"/>
          </a:p>
        </p:txBody>
      </p:sp>
      <p:sp>
        <p:nvSpPr>
          <p:cNvPr id="21505" name="Rectangle 1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See e.g. </a:t>
            </a:r>
            <a:r>
              <a:rPr lang="en-GB" sz="2400" b="1" u="sng" dirty="0" smtClean="0">
                <a:latin typeface="Arial" charset="0"/>
              </a:rPr>
              <a:t>Lake v </a:t>
            </a:r>
            <a:r>
              <a:rPr lang="en-GB" sz="2400" b="1" u="sng" dirty="0" err="1" smtClean="0">
                <a:latin typeface="Arial" charset="0"/>
              </a:rPr>
              <a:t>Amey</a:t>
            </a:r>
            <a:r>
              <a:rPr lang="en-GB" sz="2400" b="1" u="sng" dirty="0" smtClean="0">
                <a:latin typeface="Arial" charset="0"/>
              </a:rPr>
              <a:t> </a:t>
            </a:r>
            <a:r>
              <a:rPr lang="en-GB" sz="2400" b="1" dirty="0" smtClean="0">
                <a:latin typeface="Arial" charset="0"/>
              </a:rPr>
              <a:t>(2015)</a:t>
            </a: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A reluctance to set special principles in social media cases</a:t>
            </a: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But the authorities are becoming clearer as to the sort of factors being taken into account</a:t>
            </a: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See the </a:t>
            </a:r>
            <a:r>
              <a:rPr lang="en-GB" b="1" u="sng" dirty="0" smtClean="0">
                <a:latin typeface="Arial" charset="0"/>
              </a:rPr>
              <a:t>Lake</a:t>
            </a:r>
            <a:r>
              <a:rPr lang="en-GB" dirty="0" smtClean="0">
                <a:latin typeface="Arial" charset="0"/>
              </a:rPr>
              <a:t> summary on IER’s website</a:t>
            </a: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8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r>
              <a:rPr lang="en-GB" sz="4000" dirty="0" smtClean="0"/>
              <a:t>	</a:t>
            </a:r>
            <a:r>
              <a:rPr lang="en-GB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End</a:t>
            </a:r>
            <a:endParaRPr lang="en-GB" sz="4000" dirty="0"/>
          </a:p>
        </p:txBody>
      </p:sp>
      <p:sp>
        <p:nvSpPr>
          <p:cNvPr id="21505" name="Rectangle 1"/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Social Media and the law will return…</a:t>
            </a: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algn="l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3635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107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Agenda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New statistics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New cases 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Any new conclusions?</a:t>
            </a: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/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A Question of Scale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138" indent="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US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US" sz="2400" dirty="0" smtClean="0">
                <a:latin typeface="Arial" charset="0"/>
              </a:rPr>
              <a:t>Facebook </a:t>
            </a:r>
            <a:r>
              <a:rPr lang="en-US" sz="2400" strike="sngStrike" dirty="0" smtClean="0">
                <a:latin typeface="Arial" charset="0"/>
              </a:rPr>
              <a:t>1.3 billion March 14</a:t>
            </a:r>
            <a:r>
              <a:rPr lang="en-US" sz="2400" dirty="0" smtClean="0">
                <a:latin typeface="Arial" charset="0"/>
              </a:rPr>
              <a:t>  1.49 billion MAUs (Aug15)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US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US" sz="2400" dirty="0" smtClean="0">
                <a:latin typeface="Arial" charset="0"/>
              </a:rPr>
              <a:t>Instagram 400m MAUs (Aug 15)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US" sz="2400" dirty="0" smtClean="0">
              <a:latin typeface="Arial" charset="0"/>
            </a:endParaRPr>
          </a:p>
          <a:p>
            <a:pPr marL="1074738" indent="-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But QQ </a:t>
            </a:r>
            <a:r>
              <a:rPr lang="en-GB" dirty="0">
                <a:latin typeface="Arial" charset="0"/>
              </a:rPr>
              <a:t>is catching </a:t>
            </a:r>
            <a:r>
              <a:rPr lang="en-GB" dirty="0" smtClean="0">
                <a:latin typeface="Arial" charset="0"/>
              </a:rPr>
              <a:t>up (829m, Jan 15)</a:t>
            </a:r>
            <a:endParaRPr lang="en-US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US" dirty="0">
              <a:latin typeface="Arial" charset="0"/>
            </a:endParaRPr>
          </a:p>
          <a:p>
            <a:pPr marL="1074738" indent="-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A Question of Scale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>
          <a:xfrm>
            <a:off x="908517" y="2961184"/>
            <a:ext cx="8229600" cy="4525963"/>
          </a:xfrm>
        </p:spPr>
        <p:txBody>
          <a:bodyPr/>
          <a:lstStyle/>
          <a:p>
            <a:pPr marL="719138" indent="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US" sz="2400" dirty="0" smtClean="0">
              <a:latin typeface="Arial" charset="0"/>
            </a:endParaRP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US" dirty="0">
              <a:latin typeface="Arial" charset="0"/>
            </a:endParaRPr>
          </a:p>
          <a:p>
            <a:pPr marL="1074738" indent="-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1003300" algn="l"/>
                <a:tab pos="1163638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  <p:pic>
        <p:nvPicPr>
          <p:cNvPr id="1026" name="Picture 2" descr="http://img.chinainternetwatch.com/wp-content/uploads/File-shar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28" y="2961184"/>
            <a:ext cx="5324475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creenshots.en.sftcdn.net/en/scrn/89000/89575/qq-messenger-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12776"/>
            <a:ext cx="285750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762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</a:t>
            </a:r>
            <a:r>
              <a:rPr lang="en-GB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Who, What &amp; When?</a:t>
            </a:r>
            <a:endParaRPr lang="en-GB" sz="4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138" indent="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US" sz="2400" dirty="0" smtClean="0">
              <a:latin typeface="Arial" charset="0"/>
            </a:endParaRPr>
          </a:p>
          <a:p>
            <a:pPr marL="719138" indent="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25 </a:t>
            </a:r>
            <a:r>
              <a:rPr lang="en-GB" dirty="0">
                <a:latin typeface="Arial" charset="0"/>
              </a:rPr>
              <a:t>to 34, at 29.7% of users, is the most common age demographic</a:t>
            </a:r>
          </a:p>
          <a:p>
            <a:pPr marL="719138" indent="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719138" indent="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>
                <a:latin typeface="Arial" charset="0"/>
              </a:rPr>
              <a:t>Facebook users are 76% female and 66% </a:t>
            </a:r>
            <a:r>
              <a:rPr lang="en-GB" dirty="0" smtClean="0">
                <a:latin typeface="Arial" charset="0"/>
              </a:rPr>
              <a:t>male</a:t>
            </a:r>
          </a:p>
          <a:p>
            <a:pPr marL="719138" indent="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 smtClean="0">
              <a:latin typeface="Arial" charset="0"/>
            </a:endParaRPr>
          </a:p>
          <a:p>
            <a:pPr marL="719138" indent="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>
                <a:latin typeface="Arial" charset="0"/>
              </a:rPr>
              <a:t>4.5 billion likes generated daily as of May </a:t>
            </a:r>
            <a:r>
              <a:rPr lang="en-GB" dirty="0" smtClean="0">
                <a:latin typeface="Arial" charset="0"/>
              </a:rPr>
              <a:t>2013</a:t>
            </a:r>
          </a:p>
          <a:p>
            <a:pPr marL="719138" indent="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 smtClean="0">
              <a:latin typeface="Arial" charset="0"/>
            </a:endParaRPr>
          </a:p>
          <a:p>
            <a:pPr marL="719138" indent="355600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7191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1 – 3pm midweek is top posting time</a:t>
            </a:r>
            <a:endParaRPr lang="en-GB" dirty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025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General Principles</a:t>
            </a:r>
            <a:endParaRPr lang="en-GB" sz="4000" b="1" dirty="0" smtClean="0">
              <a:solidFill>
                <a:srgbClr val="A8245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Employment Rights Act 1996 Section 98(4)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dirty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A potentially fair reason +</a:t>
            </a: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Fairness  - “in accordance with equity and the substantial merits of the case”</a:t>
            </a: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The “band of reasonable responses”</a:t>
            </a:r>
          </a:p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The importance of fair procedures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ACAS Guidance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Contrast serious reputational attacks and “letting off steam” 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Nature of Job &amp; Seniority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Seriousness of misconduct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Nature of organisation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Terms of any policy 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Disclosure of confidences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Risk of reputational damage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Impact on job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104775" algn="l"/>
                <a:tab pos="554038" algn="l"/>
                <a:tab pos="6302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dirty="0" smtClean="0">
                <a:latin typeface="Arial" charset="0"/>
              </a:rPr>
              <a:t>Mitigating factors</a:t>
            </a: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New cases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smtClean="0">
                <a:latin typeface="Arial" charset="0"/>
              </a:rPr>
              <a:t>Williams v Leeds </a:t>
            </a:r>
            <a:r>
              <a:rPr lang="en-GB" sz="2400" b="1" u="sng" dirty="0" err="1" smtClean="0">
                <a:latin typeface="Arial" charset="0"/>
              </a:rPr>
              <a:t>Utd</a:t>
            </a:r>
            <a:r>
              <a:rPr lang="en-GB" sz="2400" b="1" u="sng" dirty="0" smtClean="0">
                <a:latin typeface="Arial" charset="0"/>
              </a:rPr>
              <a:t> FC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Employee under notice of redundancy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Employer trawls email account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Dismissal on basis of emails 5 years old?</a:t>
            </a: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b="1" u="sng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A20000"/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Texts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138" indent="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sz="2400" b="1" u="sng" dirty="0" smtClean="0">
                <a:latin typeface="Arial" charset="0"/>
              </a:rPr>
              <a:t>Mason v Huddersfield Giants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b="1" u="sng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Text sent by 3</a:t>
            </a:r>
            <a:r>
              <a:rPr lang="en-GB" baseline="30000" dirty="0" smtClean="0">
                <a:latin typeface="Arial" charset="0"/>
              </a:rPr>
              <a:t>rd</a:t>
            </a:r>
            <a:r>
              <a:rPr lang="en-GB" dirty="0" smtClean="0">
                <a:latin typeface="Arial" charset="0"/>
              </a:rPr>
              <a:t> party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Wrongful  Dismissal?</a:t>
            </a: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>
              <a:latin typeface="Arial" charset="0"/>
            </a:endParaRPr>
          </a:p>
          <a:p>
            <a:pPr marL="1074738" indent="-355600" eaLnBrk="1" hangingPunct="1"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r>
              <a:rPr lang="en-GB" dirty="0" smtClean="0">
                <a:latin typeface="Arial" charset="0"/>
              </a:rPr>
              <a:t>Cf. unfair dismissal?</a:t>
            </a: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b="1" u="sng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1074738" indent="-355600" eaLnBrk="1" hangingPunct="1">
              <a:lnSpc>
                <a:spcPct val="80000"/>
              </a:lnSpc>
              <a:spcBef>
                <a:spcPts val="700"/>
              </a:spcBef>
              <a:buClr>
                <a:srgbClr val="CC0066"/>
              </a:buClr>
              <a:buFont typeface="Wingdings" charset="2"/>
              <a:buChar char="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/>
            </a:pPr>
            <a:endParaRPr lang="en-GB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7832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rrish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AC3EC75DFDE4499D46A4F343E603B" ma:contentTypeVersion="0" ma:contentTypeDescription="Create a new document." ma:contentTypeScope="" ma:versionID="e68441ec7c410cb0d48626a9e653282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A1F8559-2738-4B56-89A0-AEF4B913276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E50118-69A1-49CC-B3A1-4F1B0EAA5A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C8D734-74C8-46C1-8E34-A66845A02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480</Words>
  <Application>Microsoft Office PowerPoint</Application>
  <PresentationFormat>On-screen Show (4:3)</PresentationFormat>
  <Paragraphs>224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MS Gothic</vt:lpstr>
      <vt:lpstr>Arial</vt:lpstr>
      <vt:lpstr>Times New Roman</vt:lpstr>
      <vt:lpstr>Wingdings</vt:lpstr>
      <vt:lpstr>Morrish</vt:lpstr>
      <vt:lpstr>PowerPoint Presentation</vt:lpstr>
      <vt:lpstr>  Agenda</vt:lpstr>
      <vt:lpstr>  A Question of Scale</vt:lpstr>
      <vt:lpstr>  A Question of Scale</vt:lpstr>
      <vt:lpstr>  Who, What &amp; When?</vt:lpstr>
      <vt:lpstr>  General Principles</vt:lpstr>
      <vt:lpstr>  ACAS Guidance</vt:lpstr>
      <vt:lpstr>  New cases</vt:lpstr>
      <vt:lpstr>  Texts</vt:lpstr>
      <vt:lpstr>  Revenge Porn</vt:lpstr>
      <vt:lpstr>  Texts &amp; Consistency</vt:lpstr>
      <vt:lpstr>  Facebook</vt:lpstr>
      <vt:lpstr>  Facebook</vt:lpstr>
      <vt:lpstr>  Facebook</vt:lpstr>
      <vt:lpstr> Reputational Risk: factors</vt:lpstr>
      <vt:lpstr>  Facebook – devil in the detail</vt:lpstr>
      <vt:lpstr>  Summarising the approach?</vt:lpstr>
      <vt:lpstr> 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*</dc:creator>
  <cp:lastModifiedBy>bethier.org.uk</cp:lastModifiedBy>
  <cp:revision>86</cp:revision>
  <cp:lastPrinted>2012-10-23T08:06:26Z</cp:lastPrinted>
  <dcterms:created xsi:type="dcterms:W3CDTF">2009-05-18T08:18:51Z</dcterms:created>
  <dcterms:modified xsi:type="dcterms:W3CDTF">2015-11-05T10:19:04Z</dcterms:modified>
</cp:coreProperties>
</file>